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95" r:id="rId6"/>
    <p:sldId id="260" r:id="rId7"/>
    <p:sldId id="261" r:id="rId8"/>
    <p:sldId id="262" r:id="rId9"/>
    <p:sldId id="263" r:id="rId10"/>
    <p:sldId id="264" r:id="rId11"/>
    <p:sldId id="265" r:id="rId12"/>
    <p:sldId id="266" r:id="rId13"/>
    <p:sldId id="267" r:id="rId14"/>
    <p:sldId id="296" r:id="rId15"/>
    <p:sldId id="268" r:id="rId16"/>
    <p:sldId id="269" r:id="rId17"/>
    <p:sldId id="270" r:id="rId18"/>
    <p:sldId id="271" r:id="rId19"/>
    <p:sldId id="272" r:id="rId20"/>
    <p:sldId id="297" r:id="rId21"/>
    <p:sldId id="275" r:id="rId22"/>
    <p:sldId id="276" r:id="rId23"/>
    <p:sldId id="294" r:id="rId24"/>
    <p:sldId id="279" r:id="rId25"/>
    <p:sldId id="277"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12192000" cy="6858000"/>
  <p:notesSz cx="6858000" cy="9144000"/>
  <p:embeddedFontLst>
    <p:embeddedFont>
      <p:font typeface="Economica" panose="02000506040000020004" pitchFamily="2" charset="77"/>
      <p:regular r:id="rId42"/>
      <p:bold r:id="rId43"/>
      <p:italic r:id="rId44"/>
      <p:boldItalic r:id="rId45"/>
    </p:embeddedFont>
    <p:embeddedFont>
      <p:font typeface="Garamond" panose="02020404030301010803" pitchFamily="18" charset="0"/>
      <p:regular r:id="rId46"/>
      <p:bold r:id="rId47"/>
      <p:italic r:id="rId48"/>
      <p:boldItalic r:id="rId49"/>
    </p:embeddedFont>
    <p:embeddedFont>
      <p:font typeface="Quicksand" pitchFamily="2" charset="77"/>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8014"/>
  </p:normalViewPr>
  <p:slideViewPr>
    <p:cSldViewPr snapToGrid="0">
      <p:cViewPr varScale="1">
        <p:scale>
          <a:sx n="107" d="100"/>
          <a:sy n="107" d="100"/>
        </p:scale>
        <p:origin x="11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8"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34697A7-81A1-52C6-9705-F42B1A5CB432}"/>
            </a:ext>
          </a:extLst>
        </p:cNvPr>
        <p:cNvGrpSpPr/>
        <p:nvPr/>
      </p:nvGrpSpPr>
      <p:grpSpPr>
        <a:xfrm>
          <a:off x="0" y="0"/>
          <a:ext cx="0" cy="0"/>
          <a:chOff x="0" y="0"/>
          <a:chExt cx="0" cy="0"/>
        </a:xfrm>
      </p:grpSpPr>
      <p:sp>
        <p:nvSpPr>
          <p:cNvPr id="193" name="Google Shape;193;p12:notes">
            <a:extLst>
              <a:ext uri="{FF2B5EF4-FFF2-40B4-BE49-F238E27FC236}">
                <a16:creationId xmlns:a16="http://schemas.microsoft.com/office/drawing/2014/main" id="{CF692D25-0D8E-DD18-6E58-924DE5AFA5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a:extLst>
              <a:ext uri="{FF2B5EF4-FFF2-40B4-BE49-F238E27FC236}">
                <a16:creationId xmlns:a16="http://schemas.microsoft.com/office/drawing/2014/main" id="{097D6767-2CDB-09DB-589F-CC3E2D0D61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92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Vanishing gradient problem, </a:t>
            </a:r>
            <a:endParaRPr/>
          </a:p>
        </p:txBody>
      </p:sp>
      <p:sp>
        <p:nvSpPr>
          <p:cNvPr id="231" name="Google Shape;23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3889BFCA-01E7-2130-1EAD-C31B8220E7A6}"/>
            </a:ext>
          </a:extLst>
        </p:cNvPr>
        <p:cNvGrpSpPr/>
        <p:nvPr/>
      </p:nvGrpSpPr>
      <p:grpSpPr>
        <a:xfrm>
          <a:off x="0" y="0"/>
          <a:ext cx="0" cy="0"/>
          <a:chOff x="0" y="0"/>
          <a:chExt cx="0" cy="0"/>
        </a:xfrm>
      </p:grpSpPr>
      <p:sp>
        <p:nvSpPr>
          <p:cNvPr id="248" name="Google Shape;248;p20:notes">
            <a:extLst>
              <a:ext uri="{FF2B5EF4-FFF2-40B4-BE49-F238E27FC236}">
                <a16:creationId xmlns:a16="http://schemas.microsoft.com/office/drawing/2014/main" id="{225CA7C0-11D6-5962-8055-42FF742621C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a:extLst>
              <a:ext uri="{FF2B5EF4-FFF2-40B4-BE49-F238E27FC236}">
                <a16:creationId xmlns:a16="http://schemas.microsoft.com/office/drawing/2014/main" id="{4BDE3D5D-DE17-6336-9503-997CD594B5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990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70D0EF0-D631-D887-2101-B882C0CE6046}"/>
            </a:ext>
          </a:extLst>
        </p:cNvPr>
        <p:cNvGrpSpPr/>
        <p:nvPr/>
      </p:nvGrpSpPr>
      <p:grpSpPr>
        <a:xfrm>
          <a:off x="0" y="0"/>
          <a:ext cx="0" cy="0"/>
          <a:chOff x="0" y="0"/>
          <a:chExt cx="0" cy="0"/>
        </a:xfrm>
      </p:grpSpPr>
      <p:sp>
        <p:nvSpPr>
          <p:cNvPr id="123" name="Google Shape;123;p4:notes">
            <a:extLst>
              <a:ext uri="{FF2B5EF4-FFF2-40B4-BE49-F238E27FC236}">
                <a16:creationId xmlns:a16="http://schemas.microsoft.com/office/drawing/2014/main" id="{8DBB8B90-039E-81D3-966E-5740C238A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a:extLst>
              <a:ext uri="{FF2B5EF4-FFF2-40B4-BE49-F238E27FC236}">
                <a16:creationId xmlns:a16="http://schemas.microsoft.com/office/drawing/2014/main" id="{C4380B7F-9533-272F-301E-B832ECDA9A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96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2025</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Economica"/>
                <a:ea typeface="Economica"/>
                <a:cs typeface="Economica"/>
                <a:sym typeface="Economica"/>
              </a:rPr>
              <a:t>© Gordon Burtch, 2025</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5.gif"/><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Economica"/>
                <a:ea typeface="Economica"/>
                <a:cs typeface="Economica"/>
                <a:sym typeface="Economica"/>
              </a:rPr>
              <a:t>Course Logistics and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pic>
        <p:nvPicPr>
          <p:cNvPr id="177" name="Google Shape;177;p9"/>
          <p:cNvPicPr preferRelativeResize="0"/>
          <p:nvPr/>
        </p:nvPicPr>
        <p:blipFill rotWithShape="1">
          <a:blip r:embed="rId3">
            <a:alphaModFix/>
          </a:blip>
          <a:srcRect/>
          <a:stretch/>
        </p:blipFill>
        <p:spPr>
          <a:xfrm>
            <a:off x="696950" y="1701800"/>
            <a:ext cx="4916449" cy="4320770"/>
          </a:xfrm>
          <a:prstGeom prst="rect">
            <a:avLst/>
          </a:prstGeom>
          <a:noFill/>
          <a:ln>
            <a:noFill/>
          </a:ln>
          <a:effectLst>
            <a:outerShdw blurRad="292100" dist="139700" dir="2700000" algn="tl" rotWithShape="0">
              <a:srgbClr val="333333">
                <a:alpha val="64705"/>
              </a:srgbClr>
            </a:outerShdw>
          </a:effectLst>
        </p:spPr>
      </p:pic>
      <p:pic>
        <p:nvPicPr>
          <p:cNvPr id="178" name="Google Shape;178;p9"/>
          <p:cNvPicPr preferRelativeResize="0"/>
          <p:nvPr/>
        </p:nvPicPr>
        <p:blipFill rotWithShape="1">
          <a:blip r:embed="rId4">
            <a:alphaModFix/>
          </a:blip>
          <a:srcRect/>
          <a:stretch/>
        </p:blipFill>
        <p:spPr>
          <a:xfrm>
            <a:off x="6375403" y="1409509"/>
            <a:ext cx="5289606" cy="51181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Google Colab</a:t>
            </a:r>
            <a:endParaRPr sz="5400">
              <a:solidFill>
                <a:schemeClr val="dk1"/>
              </a:solidFill>
              <a:latin typeface="Economica"/>
              <a:ea typeface="Economica"/>
              <a:cs typeface="Economica"/>
              <a:sym typeface="Economica"/>
            </a:endParaRPr>
          </a:p>
        </p:txBody>
      </p:sp>
      <p:pic>
        <p:nvPicPr>
          <p:cNvPr id="184" name="Google Shape;184;p10"/>
          <p:cNvPicPr preferRelativeResize="0"/>
          <p:nvPr/>
        </p:nvPicPr>
        <p:blipFill rotWithShape="1">
          <a:blip r:embed="rId3">
            <a:alphaModFix/>
          </a:blip>
          <a:srcRect/>
          <a:stretch/>
        </p:blipFill>
        <p:spPr>
          <a:xfrm>
            <a:off x="1237886" y="1453019"/>
            <a:ext cx="9716227" cy="4698151"/>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1"/>
          <p:cNvSpPr txBox="1"/>
          <p:nvPr/>
        </p:nvSpPr>
        <p:spPr>
          <a:xfrm>
            <a:off x="1036721" y="324152"/>
            <a:ext cx="646095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Course Timeline</a:t>
            </a:r>
            <a:endParaRPr/>
          </a:p>
        </p:txBody>
      </p:sp>
      <p:sp>
        <p:nvSpPr>
          <p:cNvPr id="190" name="Google Shape;190;p11"/>
          <p:cNvSpPr txBox="1"/>
          <p:nvPr/>
        </p:nvSpPr>
        <p:spPr>
          <a:xfrm>
            <a:off x="760181" y="1944005"/>
            <a:ext cx="4479042" cy="38317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AGENDA</a:t>
            </a:r>
            <a:endParaRPr dirty="0"/>
          </a:p>
          <a:p>
            <a:pPr marL="0" marR="0" lvl="0" indent="0" algn="l" rtl="0">
              <a:spcBef>
                <a:spcPts val="0"/>
              </a:spcBef>
              <a:spcAft>
                <a:spcPts val="0"/>
              </a:spcAft>
              <a:buNone/>
            </a:pPr>
            <a:endParaRPr sz="1050" b="1"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We will start with the basic math concepts.</a:t>
            </a:r>
            <a:endParaRPr dirty="0"/>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We will then get into neural networks for simple prediction problems.</a:t>
            </a:r>
            <a:endParaRPr dirty="0"/>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Finally, we will explore more complex use cases: computer vision, audio and text. </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NOTE TIMING OF DELIVERABLES</a:t>
            </a:r>
            <a:endParaRPr dirty="0"/>
          </a:p>
          <a:p>
            <a:pPr marL="0" marR="0" lvl="0" indent="0" algn="l" rtl="0">
              <a:spcBef>
                <a:spcPts val="0"/>
              </a:spcBef>
              <a:spcAft>
                <a:spcPts val="0"/>
              </a:spcAft>
              <a:buNone/>
            </a:pPr>
            <a:endParaRPr sz="1050" b="1"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First homework on basic prediction.</a:t>
            </a:r>
            <a:endParaRPr dirty="0"/>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Second homework on implementing RAG based on document embeddings with a small pre-trained LLM. </a:t>
            </a:r>
            <a:endParaRPr dirty="0"/>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I will announce sign-ups for the first project proposal check-in meeting on 4/3.</a:t>
            </a:r>
            <a:endParaRPr dirty="0"/>
          </a:p>
          <a:p>
            <a:pPr marL="0" marR="0" lvl="0" indent="0" algn="l" rtl="0">
              <a:spcBef>
                <a:spcPts val="0"/>
              </a:spcBef>
              <a:spcAft>
                <a:spcPts val="0"/>
              </a:spcAft>
              <a:buNone/>
            </a:pPr>
            <a:endParaRPr sz="1400" dirty="0">
              <a:solidFill>
                <a:schemeClr val="dk1"/>
              </a:solidFill>
              <a:latin typeface="Quicksand"/>
              <a:ea typeface="Quicksand"/>
              <a:cs typeface="Quicksand"/>
              <a:sym typeface="Quicksand"/>
            </a:endParaRPr>
          </a:p>
        </p:txBody>
      </p:sp>
      <p:pic>
        <p:nvPicPr>
          <p:cNvPr id="2" name="Picture 1">
            <a:extLst>
              <a:ext uri="{FF2B5EF4-FFF2-40B4-BE49-F238E27FC236}">
                <a16:creationId xmlns:a16="http://schemas.microsoft.com/office/drawing/2014/main" id="{640B74CA-0E39-CD73-E0B8-757798C61C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77" y="162076"/>
            <a:ext cx="5019907" cy="65338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p:nvPr/>
        </p:nvSpPr>
        <p:spPr>
          <a:xfrm>
            <a:off x="1187977" y="2359358"/>
            <a:ext cx="9816045" cy="3662501"/>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LECTURES</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We will meet twice weekly for ~2.5 hours each session. I will incorporate a 20-minute break in the middle of each session. The first half of each session will focus on lecture / concepts / explanation.</a:t>
            </a:r>
            <a:endParaRPr dirty="0"/>
          </a:p>
          <a:p>
            <a:pPr marL="0" marR="0" lvl="0" indent="0" algn="l" rtl="0">
              <a:spcBef>
                <a:spcPts val="0"/>
              </a:spcBef>
              <a:spcAft>
                <a:spcPts val="0"/>
              </a:spcAft>
              <a:buNone/>
            </a:pPr>
            <a:endParaRPr sz="2400" dirty="0">
              <a:solidFill>
                <a:schemeClr val="dk1"/>
              </a:solidFill>
              <a:latin typeface="Economica"/>
              <a:ea typeface="Economica"/>
              <a:cs typeface="Economica"/>
              <a:sym typeface="Economica"/>
            </a:endParaRPr>
          </a:p>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HANDS-ON </a:t>
            </a:r>
            <a:r>
              <a:rPr lang="en-US" sz="2400" b="1" dirty="0">
                <a:solidFill>
                  <a:schemeClr val="dk1"/>
                </a:solidFill>
                <a:latin typeface="Quicksand"/>
                <a:ea typeface="Quicksand"/>
                <a:cs typeface="Quicksand"/>
                <a:sym typeface="Quicksand"/>
              </a:rPr>
              <a:t>EXAMPLES</a:t>
            </a:r>
            <a:endParaRPr sz="2400" b="0" i="0" u="none" strike="noStrike" cap="none" dirty="0">
              <a:solidFill>
                <a:schemeClr val="dk1"/>
              </a:solidFill>
              <a:latin typeface="Economica"/>
              <a:ea typeface="Economica"/>
              <a:cs typeface="Economica"/>
              <a:sym typeface="Economica"/>
            </a:endParaRPr>
          </a:p>
          <a:p>
            <a:pPr marL="11113" marR="0" lvl="1" indent="0" algn="l" rtl="0">
              <a:spcBef>
                <a:spcPts val="0"/>
              </a:spcBef>
              <a:spcAft>
                <a:spcPts val="0"/>
              </a:spcAft>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The second half of each session will be focused on walking through hands-on examples and demonstrations in Python notebooks. I will provide </a:t>
            </a:r>
            <a:r>
              <a:rPr lang="en-US" sz="1600" b="0" i="0" u="none" strike="noStrike" cap="none" dirty="0" err="1">
                <a:solidFill>
                  <a:schemeClr val="dk1"/>
                </a:solidFill>
                <a:latin typeface="Quicksand"/>
                <a:ea typeface="Quicksand"/>
                <a:cs typeface="Quicksand"/>
                <a:sym typeface="Quicksand"/>
              </a:rPr>
              <a:t>Jupyter</a:t>
            </a:r>
            <a:r>
              <a:rPr lang="en-US" sz="1600" b="0" i="0" u="none" strike="noStrike" cap="none" dirty="0">
                <a:solidFill>
                  <a:schemeClr val="dk1"/>
                </a:solidFill>
                <a:latin typeface="Quicksand"/>
                <a:ea typeface="Quicksand"/>
                <a:cs typeface="Quicksand"/>
                <a:sym typeface="Quicksand"/>
              </a:rPr>
              <a:t> Notebooks and data-sets (typically via GitHub), which we will walk through together. </a:t>
            </a:r>
            <a:endParaRPr dirty="0"/>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You are encouraged to ask questions as we progress.</a:t>
            </a:r>
            <a:endParaRPr dirty="0"/>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Note that the quizzes, individual assignment, and exam will be based on the </a:t>
            </a:r>
            <a:r>
              <a:rPr lang="en-US" sz="1600" dirty="0">
                <a:solidFill>
                  <a:schemeClr val="dk1"/>
                </a:solidFill>
                <a:latin typeface="Quicksand"/>
                <a:ea typeface="Quicksand"/>
                <a:cs typeface="Quicksand"/>
                <a:sym typeface="Quicksand"/>
              </a:rPr>
              <a:t>in-class </a:t>
            </a:r>
            <a:r>
              <a:rPr lang="en-US" sz="1600" b="0" i="0" u="none" strike="noStrike" cap="none" dirty="0">
                <a:solidFill>
                  <a:schemeClr val="dk1"/>
                </a:solidFill>
                <a:latin typeface="Quicksand"/>
                <a:ea typeface="Quicksand"/>
                <a:cs typeface="Quicksand"/>
                <a:sym typeface="Quicksand"/>
              </a:rPr>
              <a:t>material. I will not test you on things that were not discussed in class.</a:t>
            </a:r>
          </a:p>
        </p:txBody>
      </p:sp>
      <p:grpSp>
        <p:nvGrpSpPr>
          <p:cNvPr id="197" name="Google Shape;197;p12"/>
          <p:cNvGrpSpPr/>
          <p:nvPr/>
        </p:nvGrpSpPr>
        <p:grpSpPr>
          <a:xfrm>
            <a:off x="3353802" y="437315"/>
            <a:ext cx="5484394" cy="1777466"/>
            <a:chOff x="3707733" y="473409"/>
            <a:chExt cx="5484394" cy="1777466"/>
          </a:xfrm>
        </p:grpSpPr>
        <p:sp>
          <p:nvSpPr>
            <p:cNvPr id="198" name="Google Shape;198;p12"/>
            <p:cNvSpPr txBox="1"/>
            <p:nvPr/>
          </p:nvSpPr>
          <p:spPr>
            <a:xfrm>
              <a:off x="3707733" y="815537"/>
              <a:ext cx="232009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a:t>
              </a:r>
              <a:endParaRPr dirty="0"/>
            </a:p>
          </p:txBody>
        </p:sp>
        <p:pic>
          <p:nvPicPr>
            <p:cNvPr id="199" name="Google Shape;199;p12"/>
            <p:cNvPicPr preferRelativeResize="0"/>
            <p:nvPr/>
          </p:nvPicPr>
          <p:blipFill rotWithShape="1">
            <a:blip r:embed="rId3">
              <a:alphaModFix/>
            </a:blip>
            <a:srcRect/>
            <a:stretch/>
          </p:blipFill>
          <p:spPr>
            <a:xfrm>
              <a:off x="5771148" y="473409"/>
              <a:ext cx="3420979" cy="1777466"/>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DDAEBE1C-0D27-C272-B4EC-FCD805BEDD3F}"/>
            </a:ext>
          </a:extLst>
        </p:cNvPr>
        <p:cNvGrpSpPr/>
        <p:nvPr/>
      </p:nvGrpSpPr>
      <p:grpSpPr>
        <a:xfrm>
          <a:off x="0" y="0"/>
          <a:ext cx="0" cy="0"/>
          <a:chOff x="0" y="0"/>
          <a:chExt cx="0" cy="0"/>
        </a:xfrm>
      </p:grpSpPr>
      <p:sp>
        <p:nvSpPr>
          <p:cNvPr id="196" name="Google Shape;196;p12">
            <a:extLst>
              <a:ext uri="{FF2B5EF4-FFF2-40B4-BE49-F238E27FC236}">
                <a16:creationId xmlns:a16="http://schemas.microsoft.com/office/drawing/2014/main" id="{1667AD02-8CF3-BC94-F439-FC1FE0674D7E}"/>
              </a:ext>
            </a:extLst>
          </p:cNvPr>
          <p:cNvSpPr txBox="1"/>
          <p:nvPr/>
        </p:nvSpPr>
        <p:spPr>
          <a:xfrm>
            <a:off x="836108" y="2418735"/>
            <a:ext cx="10849211" cy="3908722"/>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dirty="0">
                <a:solidFill>
                  <a:schemeClr val="dk1"/>
                </a:solidFill>
                <a:latin typeface="Quicksand"/>
                <a:ea typeface="Economica"/>
                <a:cs typeface="Economica"/>
                <a:sym typeface="Quicksand"/>
              </a:rPr>
              <a:t>YOU CAN USE IT TO HELP YOU LEARN AND PERFORM BASIC TASKS</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 expect you to use these tools. However, the way you use them matters. Some valid use cases include …</a:t>
            </a:r>
          </a:p>
          <a:p>
            <a:pPr marL="11113" lvl="3">
              <a:buClr>
                <a:schemeClr val="dk1"/>
              </a:buClr>
              <a:buSzPts val="1600"/>
            </a:pPr>
            <a:endParaRPr lang="en-US" sz="1600" dirty="0">
              <a:solidFill>
                <a:schemeClr val="dk1"/>
              </a:solidFill>
              <a:latin typeface="Quicksand"/>
              <a:sym typeface="Quicksand"/>
            </a:endParaRPr>
          </a:p>
          <a:p>
            <a:pPr marL="296863" lvl="3" indent="-285750">
              <a:buClr>
                <a:schemeClr val="dk1"/>
              </a:buClr>
              <a:buSzPts val="1600"/>
              <a:buFont typeface="Arial" panose="020B0604020202020204" pitchFamily="34" charset="0"/>
              <a:buChar char="•"/>
            </a:pPr>
            <a:r>
              <a:rPr lang="en-US" sz="1600" dirty="0">
                <a:solidFill>
                  <a:schemeClr val="dk1"/>
                </a:solidFill>
                <a:latin typeface="Quicksand"/>
                <a:sym typeface="Quicksand"/>
              </a:rPr>
              <a:t>Implementing data munging tasks that you already understand based on past coursework, e.g., pre-processing text.</a:t>
            </a:r>
          </a:p>
          <a:p>
            <a:pPr marL="296863" lvl="3" indent="-285750">
              <a:buClr>
                <a:schemeClr val="dk1"/>
              </a:buClr>
              <a:buSzPts val="1600"/>
              <a:buFont typeface="Arial" panose="020B0604020202020204" pitchFamily="34" charset="0"/>
              <a:buChar char="•"/>
            </a:pPr>
            <a:r>
              <a:rPr lang="en-US" sz="1600" dirty="0">
                <a:solidFill>
                  <a:schemeClr val="dk1"/>
                </a:solidFill>
                <a:latin typeface="Quicksand"/>
                <a:sym typeface="Quicksand"/>
              </a:rPr>
              <a:t>Automatic generation of code comments or documentation.</a:t>
            </a:r>
            <a:endParaRPr lang="en-US" sz="2400" dirty="0">
              <a:solidFill>
                <a:schemeClr val="dk1"/>
              </a:solidFill>
              <a:latin typeface="Economica"/>
              <a:sym typeface="Economica"/>
            </a:endParaRPr>
          </a:p>
          <a:p>
            <a:pPr marL="182563" lvl="3" indent="-171450">
              <a:buClr>
                <a:schemeClr val="dk1"/>
              </a:buClr>
              <a:buSzPts val="1600"/>
              <a:buFont typeface="Arial"/>
              <a:buChar char="•"/>
            </a:pPr>
            <a:endParaRPr lang="en-US" sz="2400" dirty="0">
              <a:solidFill>
                <a:schemeClr val="dk1"/>
              </a:solidFill>
              <a:latin typeface="Economica"/>
              <a:sym typeface="Economica"/>
            </a:endParaRPr>
          </a:p>
          <a:p>
            <a:pPr marL="11113" lvl="3">
              <a:buClr>
                <a:schemeClr val="dk1"/>
              </a:buClr>
              <a:buSzPts val="1600"/>
            </a:pPr>
            <a:r>
              <a:rPr lang="en-US" sz="2400" b="1" dirty="0">
                <a:solidFill>
                  <a:schemeClr val="dk1"/>
                </a:solidFill>
                <a:latin typeface="Quicksand"/>
                <a:ea typeface="Economica"/>
                <a:cs typeface="Economica"/>
                <a:sym typeface="Quicksand"/>
              </a:rPr>
              <a:t>YOU SHOULD NOT GENERATE SOLUTIONS FROM SCRATCH</a:t>
            </a:r>
            <a:endParaRPr lang="en-US" sz="3200" b="0" i="0" u="none" strike="noStrike" cap="none" dirty="0">
              <a:solidFill>
                <a:schemeClr val="dk1"/>
              </a:solidFill>
              <a:latin typeface="Economica"/>
              <a:ea typeface="Economica"/>
              <a:cs typeface="Economica"/>
              <a:sym typeface="Economica"/>
            </a:endParaRPr>
          </a:p>
          <a:p>
            <a:pPr marL="11113" lvl="3">
              <a:buClr>
                <a:schemeClr val="dk1"/>
              </a:buClr>
              <a:buSzPts val="1600"/>
            </a:pPr>
            <a:endParaRPr lang="en-US" sz="1600" dirty="0">
              <a:solidFill>
                <a:schemeClr val="dk1"/>
              </a:solidFill>
              <a:latin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If you use these tools as a shortcut to avoid understanding the course material, you will not do well in this class. If we encounter functions and practices that were not taught in the course (e.g., </a:t>
            </a:r>
            <a:r>
              <a:rPr lang="en-US" sz="1600" dirty="0" err="1">
                <a:solidFill>
                  <a:schemeClr val="dk1"/>
                </a:solidFill>
                <a:latin typeface="Quicksand"/>
                <a:sym typeface="Quicksand"/>
              </a:rPr>
              <a:t>PyTorch</a:t>
            </a:r>
            <a:r>
              <a:rPr lang="en-US" sz="1600" dirty="0">
                <a:solidFill>
                  <a:schemeClr val="dk1"/>
                </a:solidFill>
                <a:latin typeface="Quicksand"/>
                <a:sym typeface="Quicksand"/>
              </a:rPr>
              <a:t> code), you will be asked to explain your code to us orally. If you are unable to explain what the code is doing, points </a:t>
            </a:r>
            <a:r>
              <a:rPr lang="en-US" sz="1600" i="1" dirty="0">
                <a:solidFill>
                  <a:schemeClr val="dk1"/>
                </a:solidFill>
                <a:latin typeface="Quicksand"/>
                <a:sym typeface="Quicksand"/>
              </a:rPr>
              <a:t>will</a:t>
            </a:r>
            <a:r>
              <a:rPr lang="en-US" sz="1600" dirty="0">
                <a:solidFill>
                  <a:schemeClr val="dk1"/>
                </a:solidFill>
                <a:latin typeface="Quicksand"/>
                <a:sym typeface="Quicksand"/>
              </a:rPr>
              <a:t> be deducted from your grade. </a:t>
            </a:r>
          </a:p>
        </p:txBody>
      </p:sp>
      <p:pic>
        <p:nvPicPr>
          <p:cNvPr id="3" name="Picture 2">
            <a:extLst>
              <a:ext uri="{FF2B5EF4-FFF2-40B4-BE49-F238E27FC236}">
                <a16:creationId xmlns:a16="http://schemas.microsoft.com/office/drawing/2014/main" id="{7B6A3167-90DC-7256-81B7-0EB6EAA09A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2459" y="109821"/>
            <a:ext cx="2198254" cy="2198254"/>
          </a:xfrm>
          <a:prstGeom prst="rect">
            <a:avLst/>
          </a:prstGeom>
        </p:spPr>
      </p:pic>
      <p:sp>
        <p:nvSpPr>
          <p:cNvPr id="4" name="Google Shape;198;p12">
            <a:extLst>
              <a:ext uri="{FF2B5EF4-FFF2-40B4-BE49-F238E27FC236}">
                <a16:creationId xmlns:a16="http://schemas.microsoft.com/office/drawing/2014/main" id="{1F6E2C05-05ED-E342-D15D-F6A9D6BC9772}"/>
              </a:ext>
            </a:extLst>
          </p:cNvPr>
          <p:cNvSpPr txBox="1"/>
          <p:nvPr/>
        </p:nvSpPr>
        <p:spPr>
          <a:xfrm>
            <a:off x="5981637" y="747304"/>
            <a:ext cx="232009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Policy</a:t>
            </a:r>
            <a:endParaRPr dirty="0"/>
          </a:p>
        </p:txBody>
      </p:sp>
    </p:spTree>
    <p:extLst>
      <p:ext uri="{BB962C8B-B14F-4D97-AF65-F5344CB8AC3E}">
        <p14:creationId xmlns:p14="http://schemas.microsoft.com/office/powerpoint/2010/main" val="3682287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Any Questions?</a:t>
            </a:r>
            <a:endParaRPr/>
          </a:p>
        </p:txBody>
      </p:sp>
      <p:sp>
        <p:nvSpPr>
          <p:cNvPr id="205" name="Google Shape;20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268393" y="1674674"/>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 name="TextBox 1">
            <a:extLst>
              <a:ext uri="{FF2B5EF4-FFF2-40B4-BE49-F238E27FC236}">
                <a16:creationId xmlns:a16="http://schemas.microsoft.com/office/drawing/2014/main" id="{6584A8B1-D46C-6518-584F-B3FA8C5284EE}"/>
              </a:ext>
            </a:extLst>
          </p:cNvPr>
          <p:cNvSpPr txBox="1"/>
          <p:nvPr/>
        </p:nvSpPr>
        <p:spPr>
          <a:xfrm>
            <a:off x="4865914" y="3570514"/>
            <a:ext cx="2971800" cy="307777"/>
          </a:xfrm>
          <a:prstGeom prst="rect">
            <a:avLst/>
          </a:prstGeom>
          <a:noFill/>
        </p:spPr>
        <p:txBody>
          <a:bodyPr wrap="square" rtlCol="0">
            <a:spAutoFit/>
          </a:bodyPr>
          <a:lstStyle/>
          <a:p>
            <a:pPr algn="ctr"/>
            <a:r>
              <a:rPr lang="en-US" dirty="0">
                <a:hlinkClick r:id="rId3"/>
              </a:rPr>
              <a:t>https://chat.openai.com/chat</a:t>
            </a:r>
            <a:r>
              <a:rPr lang="en-US" dirty="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Where Deep Learning Started</a:t>
            </a:r>
            <a:endParaRPr/>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32"/>
        <p:cNvGrpSpPr/>
        <p:nvPr/>
      </p:nvGrpSpPr>
      <p:grpSpPr>
        <a:xfrm>
          <a:off x="0" y="0"/>
          <a:ext cx="0" cy="0"/>
          <a:chOff x="0" y="0"/>
          <a:chExt cx="0" cy="0"/>
        </a:xfrm>
      </p:grpSpPr>
      <p:sp>
        <p:nvSpPr>
          <p:cNvPr id="233" name="Google Shape;2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34" name="Google Shape;234;p17"/>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 Then It Shuffled Along for Decades…</a:t>
            </a:r>
            <a:endParaRPr dirty="0"/>
          </a:p>
        </p:txBody>
      </p:sp>
      <p:pic>
        <p:nvPicPr>
          <p:cNvPr id="235" name="Google Shape;235;p17"/>
          <p:cNvPicPr preferRelativeResize="0"/>
          <p:nvPr/>
        </p:nvPicPr>
        <p:blipFill rotWithShape="1">
          <a:blip r:embed="rId3">
            <a:alphaModFix/>
          </a:blip>
          <a:srcRect/>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7886700"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Quicksand"/>
                <a:ea typeface="Quicksand"/>
                <a:cs typeface="Quicksand"/>
                <a:sym typeface="Quicksand"/>
              </a:rPr>
              <a:t>1. COURSE LOGISTICS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Website, schedule, grading and evaluation criteria.</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Course textbook, lecture format, etc.</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INTERESTING USE CASES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Frivolous, academic, and practically useful.</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A recent failure, and societal concerns.</a:t>
            </a:r>
            <a:endParaRPr/>
          </a:p>
          <a:p>
            <a:pPr marL="0" marR="0" lvl="0" indent="0" algn="l" rtl="0">
              <a:spcBef>
                <a:spcPts val="0"/>
              </a:spcBef>
              <a:spcAft>
                <a:spcPts val="0"/>
              </a:spcAft>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3. QUICK INTRODUCTION</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What is a neural network?</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How does it work? </a:t>
            </a:r>
            <a:endParaRPr/>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a:extLst>
            <a:ext uri="{FF2B5EF4-FFF2-40B4-BE49-F238E27FC236}">
              <a16:creationId xmlns:a16="http://schemas.microsoft.com/office/drawing/2014/main" id="{419FFECD-A8F1-D2E6-9DA6-49414837235F}"/>
            </a:ext>
          </a:extLst>
        </p:cNvPr>
        <p:cNvGrpSpPr/>
        <p:nvPr/>
      </p:nvGrpSpPr>
      <p:grpSpPr>
        <a:xfrm>
          <a:off x="0" y="0"/>
          <a:ext cx="0" cy="0"/>
          <a:chOff x="0" y="0"/>
          <a:chExt cx="0" cy="0"/>
        </a:xfrm>
      </p:grpSpPr>
      <p:sp>
        <p:nvSpPr>
          <p:cNvPr id="251" name="Google Shape;251;p20">
            <a:extLst>
              <a:ext uri="{FF2B5EF4-FFF2-40B4-BE49-F238E27FC236}">
                <a16:creationId xmlns:a16="http://schemas.microsoft.com/office/drawing/2014/main" id="{CFA42B5C-7CD2-1E1B-0E91-77B42697161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5" name="Picture 4">
            <a:extLst>
              <a:ext uri="{FF2B5EF4-FFF2-40B4-BE49-F238E27FC236}">
                <a16:creationId xmlns:a16="http://schemas.microsoft.com/office/drawing/2014/main" id="{4613A89B-D0D5-0B36-7315-5FF3F1D6D57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5531" y="0"/>
            <a:ext cx="12036469" cy="6858000"/>
          </a:xfrm>
          <a:prstGeom prst="rect">
            <a:avLst/>
          </a:prstGeom>
        </p:spPr>
      </p:pic>
    </p:spTree>
    <p:extLst>
      <p:ext uri="{BB962C8B-B14F-4D97-AF65-F5344CB8AC3E}">
        <p14:creationId xmlns:p14="http://schemas.microsoft.com/office/powerpoint/2010/main" val="2944611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6" name="Picture 5">
            <a:extLst>
              <a:ext uri="{FF2B5EF4-FFF2-40B4-BE49-F238E27FC236}">
                <a16:creationId xmlns:a16="http://schemas.microsoft.com/office/drawing/2014/main" id="{A81F47DC-06F0-C7F5-1678-F3C10C83681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9B4FCE-E894-146B-C5B5-72F6CE97B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9" name="06-HOME-hero_nyz3a8.mp4">
            <a:hlinkClick r:id="" action="ppaction://media"/>
            <a:extLst>
              <a:ext uri="{FF2B5EF4-FFF2-40B4-BE49-F238E27FC236}">
                <a16:creationId xmlns:a16="http://schemas.microsoft.com/office/drawing/2014/main" id="{338E8D9C-8E4E-69B3-1ADF-0F0099FC87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564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Picture 2">
            <a:extLst>
              <a:ext uri="{FF2B5EF4-FFF2-40B4-BE49-F238E27FC236}">
                <a16:creationId xmlns:a16="http://schemas.microsoft.com/office/drawing/2014/main" id="{AEA71E0E-93DC-3FC4-DC3C-5E06ADAC21D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8418" y="1783340"/>
            <a:ext cx="5851236" cy="3291320"/>
          </a:xfrm>
          <a:prstGeom prst="rect">
            <a:avLst/>
          </a:prstGeom>
          <a:ln>
            <a:noFill/>
          </a:ln>
          <a:effectLst>
            <a:outerShdw blurRad="292100" dist="139700" dir="2700000" algn="tl" rotWithShape="0">
              <a:srgbClr val="333333">
                <a:alpha val="65000"/>
              </a:srgbClr>
            </a:outerShdw>
          </a:effectLst>
        </p:spPr>
      </p:pic>
      <p:sp>
        <p:nvSpPr>
          <p:cNvPr id="4" name="Google Shape;234;p17">
            <a:extLst>
              <a:ext uri="{FF2B5EF4-FFF2-40B4-BE49-F238E27FC236}">
                <a16:creationId xmlns:a16="http://schemas.microsoft.com/office/drawing/2014/main" id="{AF0E48CA-CD4D-3772-5C52-05C4B0674711}"/>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These Technologies Bring New Problems</a:t>
            </a:r>
            <a:endParaRPr dirty="0"/>
          </a:p>
        </p:txBody>
      </p:sp>
      <p:pic>
        <p:nvPicPr>
          <p:cNvPr id="5" name="Picture 4">
            <a:extLst>
              <a:ext uri="{FF2B5EF4-FFF2-40B4-BE49-F238E27FC236}">
                <a16:creationId xmlns:a16="http://schemas.microsoft.com/office/drawing/2014/main" id="{77D363AE-2AA5-4E78-A827-7A3DAE297E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0715" y="1449004"/>
            <a:ext cx="5722867" cy="32913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F1ED52-BCC4-D265-B17A-4D83FBFFF0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5464" y="3650602"/>
            <a:ext cx="5611290" cy="2975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228" y="2240174"/>
            <a:ext cx="5614749" cy="3017408"/>
          </a:xfrm>
          <a:prstGeom prst="rect">
            <a:avLst/>
          </a:prstGeom>
          <a:noFill/>
          <a:ln>
            <a:noFill/>
          </a:ln>
          <a:effectLst>
            <a:outerShdw blurRad="292100" dist="139700" dir="2700000" algn="tl" rotWithShape="0">
              <a:srgbClr val="333333">
                <a:alpha val="64705"/>
              </a:srgbClr>
            </a:outerShdw>
          </a:effectLst>
        </p:spPr>
      </p:pic>
      <p:sp>
        <p:nvSpPr>
          <p:cNvPr id="2" name="Google Shape;234;p17">
            <a:extLst>
              <a:ext uri="{FF2B5EF4-FFF2-40B4-BE49-F238E27FC236}">
                <a16:creationId xmlns:a16="http://schemas.microsoft.com/office/drawing/2014/main" id="{AAC9EBAA-7616-9C2C-422F-728E1E0EBC44}"/>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Business Process / Model Still Matters</a:t>
            </a:r>
            <a:endParaRPr dirty="0"/>
          </a:p>
        </p:txBody>
      </p:sp>
      <p:pic>
        <p:nvPicPr>
          <p:cNvPr id="3" name="Picture 2">
            <a:extLst>
              <a:ext uri="{FF2B5EF4-FFF2-40B4-BE49-F238E27FC236}">
                <a16:creationId xmlns:a16="http://schemas.microsoft.com/office/drawing/2014/main" id="{5C0EC94B-FE3F-5F4A-7583-EB9D1E7640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7862" y="1669280"/>
            <a:ext cx="5301534" cy="47160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722242" y="2212974"/>
            <a:ext cx="4979867" cy="36120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cstate="screen">
            <a:alphaModFix/>
            <a:extLst>
              <a:ext uri="{28A0092B-C50C-407E-A947-70E740481C1C}">
                <a14:useLocalDpi xmlns:a14="http://schemas.microsoft.com/office/drawing/2010/main"/>
              </a:ext>
            </a:extLst>
          </a:blip>
          <a:srcRect b="13293"/>
          <a:stretch/>
        </p:blipFill>
        <p:spPr>
          <a:xfrm>
            <a:off x="2790825" y="2060832"/>
            <a:ext cx="6610350" cy="38827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1" name="Google Shape;111;p3"/>
          <p:cNvSpPr txBox="1"/>
          <p:nvPr/>
        </p:nvSpPr>
        <p:spPr>
          <a:xfrm>
            <a:off x="3779208" y="555403"/>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About Me</a:t>
            </a:r>
            <a:endParaRPr dirty="0"/>
          </a:p>
        </p:txBody>
      </p:sp>
      <p:pic>
        <p:nvPicPr>
          <p:cNvPr id="113" name="Google Shape;113;p3"/>
          <p:cNvPicPr preferRelativeResize="0"/>
          <p:nvPr/>
        </p:nvPicPr>
        <p:blipFill rotWithShape="1">
          <a:blip r:embed="rId3">
            <a:alphaModFix/>
          </a:blip>
          <a:srcRect/>
          <a:stretch/>
        </p:blipFill>
        <p:spPr>
          <a:xfrm>
            <a:off x="8201863" y="5154809"/>
            <a:ext cx="1914157" cy="703285"/>
          </a:xfrm>
          <a:prstGeom prst="rect">
            <a:avLst/>
          </a:prstGeom>
          <a:noFill/>
          <a:ln>
            <a:noFill/>
          </a:ln>
        </p:spPr>
      </p:pic>
      <p:pic>
        <p:nvPicPr>
          <p:cNvPr id="114" name="Google Shape;114;p3"/>
          <p:cNvPicPr preferRelativeResize="0"/>
          <p:nvPr/>
        </p:nvPicPr>
        <p:blipFill rotWithShape="1">
          <a:blip r:embed="rId4">
            <a:alphaModFix/>
          </a:blip>
          <a:srcRect/>
          <a:stretch/>
        </p:blipFill>
        <p:spPr>
          <a:xfrm>
            <a:off x="6914670" y="4179449"/>
            <a:ext cx="1259262" cy="1259262"/>
          </a:xfrm>
          <a:prstGeom prst="rect">
            <a:avLst/>
          </a:prstGeom>
          <a:noFill/>
          <a:ln>
            <a:noFill/>
          </a:ln>
        </p:spPr>
      </p:pic>
      <p:pic>
        <p:nvPicPr>
          <p:cNvPr id="115" name="Google Shape;115;p3" descr="Design at Meta - Home | Facebook"/>
          <p:cNvPicPr preferRelativeResize="0"/>
          <p:nvPr/>
        </p:nvPicPr>
        <p:blipFill rotWithShape="1">
          <a:blip r:embed="rId5">
            <a:alphaModFix/>
          </a:blip>
          <a:srcRect/>
          <a:stretch/>
        </p:blipFill>
        <p:spPr>
          <a:xfrm>
            <a:off x="7973977" y="3590948"/>
            <a:ext cx="1734468" cy="1734468"/>
          </a:xfrm>
          <a:prstGeom prst="rect">
            <a:avLst/>
          </a:prstGeom>
          <a:noFill/>
          <a:ln>
            <a:noFill/>
          </a:ln>
        </p:spPr>
      </p:pic>
      <p:pic>
        <p:nvPicPr>
          <p:cNvPr id="116" name="Google Shape;116;p3" descr="3M - Wikipedia, la enciclopedia libre"/>
          <p:cNvPicPr preferRelativeResize="0"/>
          <p:nvPr/>
        </p:nvPicPr>
        <p:blipFill rotWithShape="1">
          <a:blip r:embed="rId6">
            <a:alphaModFix/>
          </a:blip>
          <a:srcRect/>
          <a:stretch/>
        </p:blipFill>
        <p:spPr>
          <a:xfrm>
            <a:off x="9632578" y="4090538"/>
            <a:ext cx="1335286" cy="703285"/>
          </a:xfrm>
          <a:prstGeom prst="rect">
            <a:avLst/>
          </a:prstGeom>
          <a:noFill/>
          <a:ln>
            <a:noFill/>
          </a:ln>
        </p:spPr>
      </p:pic>
      <p:pic>
        <p:nvPicPr>
          <p:cNvPr id="117" name="Google Shape;117;p3" descr="National Science Foundation - Wikipedia"/>
          <p:cNvPicPr preferRelativeResize="0"/>
          <p:nvPr/>
        </p:nvPicPr>
        <p:blipFill rotWithShape="1">
          <a:blip r:embed="rId7">
            <a:alphaModFix/>
          </a:blip>
          <a:srcRect/>
          <a:stretch/>
        </p:blipFill>
        <p:spPr>
          <a:xfrm>
            <a:off x="7009687" y="2678276"/>
            <a:ext cx="1405070" cy="1412262"/>
          </a:xfrm>
          <a:prstGeom prst="rect">
            <a:avLst/>
          </a:prstGeom>
          <a:noFill/>
          <a:ln>
            <a:noFill/>
          </a:ln>
        </p:spPr>
      </p:pic>
      <p:pic>
        <p:nvPicPr>
          <p:cNvPr id="118" name="Google Shape;118;p3" descr="Österreichische Forschungsförderungsgesellschaft (FFG) – IraSME"/>
          <p:cNvPicPr preferRelativeResize="0"/>
          <p:nvPr/>
        </p:nvPicPr>
        <p:blipFill rotWithShape="1">
          <a:blip r:embed="rId8">
            <a:alphaModFix/>
          </a:blip>
          <a:srcRect/>
          <a:stretch/>
        </p:blipFill>
        <p:spPr>
          <a:xfrm>
            <a:off x="8674366" y="2748155"/>
            <a:ext cx="2233899" cy="1271133"/>
          </a:xfrm>
          <a:prstGeom prst="rect">
            <a:avLst/>
          </a:prstGeom>
          <a:noFill/>
          <a:ln>
            <a:noFill/>
          </a:ln>
        </p:spPr>
      </p:pic>
      <p:pic>
        <p:nvPicPr>
          <p:cNvPr id="119" name="Google Shape;119;p3" descr="Logo Image"/>
          <p:cNvPicPr preferRelativeResize="0"/>
          <p:nvPr/>
        </p:nvPicPr>
        <p:blipFill rotWithShape="1">
          <a:blip r:embed="rId9">
            <a:alphaModFix/>
          </a:blip>
          <a:srcRect/>
          <a:stretch/>
        </p:blipFill>
        <p:spPr>
          <a:xfrm>
            <a:off x="8289125" y="2136611"/>
            <a:ext cx="1905000" cy="635000"/>
          </a:xfrm>
          <a:prstGeom prst="rect">
            <a:avLst/>
          </a:prstGeom>
          <a:noFill/>
          <a:ln>
            <a:noFill/>
          </a:ln>
        </p:spPr>
      </p:pic>
      <p:pic>
        <p:nvPicPr>
          <p:cNvPr id="120" name="Google Shape;120;p3" descr="Accenture | Save the Children"/>
          <p:cNvPicPr preferRelativeResize="0"/>
          <p:nvPr/>
        </p:nvPicPr>
        <p:blipFill rotWithShape="1">
          <a:blip r:embed="rId10">
            <a:alphaModFix/>
          </a:blip>
          <a:srcRect/>
          <a:stretch/>
        </p:blipFill>
        <p:spPr>
          <a:xfrm>
            <a:off x="550321" y="3968370"/>
            <a:ext cx="3005347" cy="150267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11">
            <a:alphaModFix/>
          </a:blip>
          <a:srcRect/>
          <a:stretch/>
        </p:blipFill>
        <p:spPr>
          <a:xfrm>
            <a:off x="2535139" y="4953347"/>
            <a:ext cx="2645099" cy="1510286"/>
          </a:xfrm>
          <a:prstGeom prst="rect">
            <a:avLst/>
          </a:prstGeom>
          <a:noFill/>
          <a:ln>
            <a:noFill/>
          </a:ln>
          <a:effectLst>
            <a:outerShdw blurRad="292100" dist="139700" dir="2700000" algn="tl" rotWithShape="0">
              <a:srgbClr val="333333">
                <a:alpha val="64705"/>
              </a:srgbClr>
            </a:outerShdw>
          </a:effectLst>
        </p:spPr>
      </p:pic>
      <p:pic>
        <p:nvPicPr>
          <p:cNvPr id="2" name="Picture 1">
            <a:extLst>
              <a:ext uri="{FF2B5EF4-FFF2-40B4-BE49-F238E27FC236}">
                <a16:creationId xmlns:a16="http://schemas.microsoft.com/office/drawing/2014/main" id="{E9C22418-EDD7-1D25-16B3-220830B9C43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5290" y="394367"/>
            <a:ext cx="3465128" cy="324322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8"/>
          <p:cNvSpPr txBox="1"/>
          <p:nvPr/>
        </p:nvSpPr>
        <p:spPr>
          <a:xfrm>
            <a:off x="1403684" y="1010240"/>
            <a:ext cx="9384632"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Quick Walk-Through of Google </a:t>
            </a:r>
            <a:r>
              <a:rPr lang="en-US" sz="5400" dirty="0" err="1">
                <a:solidFill>
                  <a:schemeClr val="dk1"/>
                </a:solidFill>
                <a:latin typeface="Economica"/>
                <a:ea typeface="Economica"/>
                <a:cs typeface="Economica"/>
                <a:sym typeface="Economica"/>
              </a:rPr>
              <a:t>Colab</a:t>
            </a:r>
            <a:endParaRPr sz="5400" dirty="0">
              <a:solidFill>
                <a:schemeClr val="dk1"/>
              </a:solidFill>
              <a:latin typeface="Economica"/>
              <a:ea typeface="Economica"/>
              <a:cs typeface="Economica"/>
              <a:sym typeface="Economica"/>
            </a:endParaRPr>
          </a:p>
        </p:txBody>
      </p:sp>
      <p:sp>
        <p:nvSpPr>
          <p:cNvPr id="378" name="Google Shape;37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pic>
        <p:nvPicPr>
          <p:cNvPr id="379" name="Google Shape;379;p38" descr="Use Google Colab for Deep Learning and Machine Learning Models"/>
          <p:cNvPicPr preferRelativeResize="0"/>
          <p:nvPr/>
        </p:nvPicPr>
        <p:blipFill rotWithShape="1">
          <a:blip r:embed="rId3">
            <a:alphaModFix/>
          </a:blip>
          <a:srcRect/>
          <a:stretch/>
        </p:blipFill>
        <p:spPr>
          <a:xfrm>
            <a:off x="3607003" y="2424074"/>
            <a:ext cx="4977993" cy="376644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7" name="Google Shape;127;p4"/>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3" name="Picture 2">
            <a:extLst>
              <a:ext uri="{FF2B5EF4-FFF2-40B4-BE49-F238E27FC236}">
                <a16:creationId xmlns:a16="http://schemas.microsoft.com/office/drawing/2014/main" id="{971D432F-C2F4-C4B3-2343-50A9C2E010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391004">
            <a:off x="6562674" y="1419035"/>
            <a:ext cx="4309522" cy="499357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E2C4893-F5C6-3691-9B1F-31633E1B8C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875" y="0"/>
            <a:ext cx="582283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17D82616-E7E4-5EA4-98E0-BEEED2468009}"/>
            </a:ext>
          </a:extLst>
        </p:cNvPr>
        <p:cNvGrpSpPr/>
        <p:nvPr/>
      </p:nvGrpSpPr>
      <p:grpSpPr>
        <a:xfrm>
          <a:off x="0" y="0"/>
          <a:ext cx="0" cy="0"/>
          <a:chOff x="0" y="0"/>
          <a:chExt cx="0" cy="0"/>
        </a:xfrm>
      </p:grpSpPr>
      <p:sp>
        <p:nvSpPr>
          <p:cNvPr id="126" name="Google Shape;126;p4">
            <a:extLst>
              <a:ext uri="{FF2B5EF4-FFF2-40B4-BE49-F238E27FC236}">
                <a16:creationId xmlns:a16="http://schemas.microsoft.com/office/drawing/2014/main" id="{A765DE0E-7B5B-0092-8168-5747FE6681A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7" name="Google Shape;127;p4">
            <a:extLst>
              <a:ext uri="{FF2B5EF4-FFF2-40B4-BE49-F238E27FC236}">
                <a16:creationId xmlns:a16="http://schemas.microsoft.com/office/drawing/2014/main" id="{33B82E9C-30C0-74A8-6ABB-7CCBB127AD99}"/>
              </a:ext>
            </a:extLst>
          </p:cNvPr>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5" name="Picture 4">
            <a:extLst>
              <a:ext uri="{FF2B5EF4-FFF2-40B4-BE49-F238E27FC236}">
                <a16:creationId xmlns:a16="http://schemas.microsoft.com/office/drawing/2014/main" id="{71DF2D29-C906-4F20-5A8A-0C5FE6E94C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263" y="293716"/>
            <a:ext cx="4584432" cy="59271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B1C5DB4-4C1A-B33F-C90F-94860AE9E6EE}"/>
              </a:ext>
            </a:extLst>
          </p:cNvPr>
          <p:cNvPicPr>
            <a:picLocks noChangeAspect="1"/>
          </p:cNvPicPr>
          <p:nvPr/>
        </p:nvPicPr>
        <p:blipFill>
          <a:blip r:embed="rId4"/>
          <a:stretch>
            <a:fillRect/>
          </a:stretch>
        </p:blipFill>
        <p:spPr>
          <a:xfrm>
            <a:off x="5574185" y="1646202"/>
            <a:ext cx="6286500" cy="4038600"/>
          </a:xfrm>
          <a:prstGeom prst="rect">
            <a:avLst/>
          </a:prstGeom>
        </p:spPr>
      </p:pic>
    </p:spTree>
    <p:extLst>
      <p:ext uri="{BB962C8B-B14F-4D97-AF65-F5344CB8AC3E}">
        <p14:creationId xmlns:p14="http://schemas.microsoft.com/office/powerpoint/2010/main" val="399438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p:nvPr/>
        </p:nvSpPr>
        <p:spPr>
          <a:xfrm>
            <a:off x="2865521" y="40013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 Materials</a:t>
            </a:r>
            <a:endParaRPr dirty="0"/>
          </a:p>
        </p:txBody>
      </p:sp>
      <p:sp>
        <p:nvSpPr>
          <p:cNvPr id="136" name="Google Shape;136;p5"/>
          <p:cNvSpPr txBox="1"/>
          <p:nvPr/>
        </p:nvSpPr>
        <p:spPr>
          <a:xfrm>
            <a:off x="5231368" y="4765092"/>
            <a:ext cx="5866145" cy="16927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GOOGLE COLAB</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All homework and exercises in this course </a:t>
            </a:r>
            <a:r>
              <a:rPr lang="en-US" dirty="0">
                <a:solidFill>
                  <a:schemeClr val="dk1"/>
                </a:solidFill>
                <a:latin typeface="Quicksand"/>
                <a:ea typeface="Quicksand"/>
                <a:cs typeface="Quicksand"/>
                <a:sym typeface="Quicksand"/>
              </a:rPr>
              <a:t>are to</a:t>
            </a:r>
            <a:r>
              <a:rPr lang="en-US" sz="1400" dirty="0">
                <a:solidFill>
                  <a:schemeClr val="dk1"/>
                </a:solidFill>
                <a:latin typeface="Quicksand"/>
                <a:ea typeface="Quicksand"/>
                <a:cs typeface="Quicksand"/>
                <a:sym typeface="Quicksand"/>
              </a:rPr>
              <a:t> be implemented in Python. You should work in Google </a:t>
            </a:r>
            <a:r>
              <a:rPr lang="en-US" sz="1400" dirty="0" err="1">
                <a:solidFill>
                  <a:schemeClr val="dk1"/>
                </a:solidFill>
                <a:latin typeface="Quicksand"/>
                <a:ea typeface="Quicksand"/>
                <a:cs typeface="Quicksand"/>
                <a:sym typeface="Quicksand"/>
              </a:rPr>
              <a:t>Colab</a:t>
            </a:r>
            <a:r>
              <a:rPr lang="en-US" sz="1400" dirty="0">
                <a:solidFill>
                  <a:schemeClr val="dk1"/>
                </a:solidFill>
                <a:latin typeface="Quicksand"/>
                <a:ea typeface="Quicksand"/>
                <a:cs typeface="Quicksand"/>
                <a:sym typeface="Quicksand"/>
              </a:rPr>
              <a:t> because we (the TA and I) will not be able to provide technical support if you run into issues with your local </a:t>
            </a:r>
            <a:r>
              <a:rPr lang="en-US" sz="1400" dirty="0" err="1">
                <a:solidFill>
                  <a:schemeClr val="dk1"/>
                </a:solidFill>
                <a:latin typeface="Quicksand"/>
                <a:ea typeface="Quicksand"/>
                <a:cs typeface="Quicksand"/>
                <a:sym typeface="Quicksand"/>
              </a:rPr>
              <a:t>intance</a:t>
            </a:r>
            <a:r>
              <a:rPr lang="en-US" sz="1400" dirty="0">
                <a:solidFill>
                  <a:schemeClr val="dk1"/>
                </a:solidFill>
                <a:latin typeface="Quicksand"/>
                <a:ea typeface="Quicksand"/>
                <a:cs typeface="Quicksand"/>
                <a:sym typeface="Quicksand"/>
              </a:rPr>
              <a:t>. You also need to submit .</a:t>
            </a:r>
            <a:r>
              <a:rPr lang="en-US" sz="1400" dirty="0" err="1">
                <a:solidFill>
                  <a:schemeClr val="dk1"/>
                </a:solidFill>
                <a:latin typeface="Quicksand"/>
                <a:ea typeface="Quicksand"/>
                <a:cs typeface="Quicksand"/>
                <a:sym typeface="Quicksand"/>
              </a:rPr>
              <a:t>ipynb</a:t>
            </a:r>
            <a:r>
              <a:rPr lang="en-US" sz="1400" dirty="0">
                <a:solidFill>
                  <a:schemeClr val="dk1"/>
                </a:solidFill>
                <a:latin typeface="Quicksand"/>
                <a:ea typeface="Quicksand"/>
                <a:cs typeface="Quicksand"/>
                <a:sym typeface="Quicksand"/>
              </a:rPr>
              <a:t> files that run in a clean </a:t>
            </a:r>
            <a:r>
              <a:rPr lang="en-US" sz="1400" dirty="0" err="1">
                <a:solidFill>
                  <a:schemeClr val="dk1"/>
                </a:solidFill>
                <a:latin typeface="Quicksand"/>
                <a:ea typeface="Quicksand"/>
                <a:cs typeface="Quicksand"/>
                <a:sym typeface="Quicksand"/>
              </a:rPr>
              <a:t>Colab</a:t>
            </a:r>
            <a:r>
              <a:rPr lang="en-US" sz="1400" dirty="0">
                <a:solidFill>
                  <a:schemeClr val="dk1"/>
                </a:solidFill>
                <a:latin typeface="Quicksand"/>
                <a:ea typeface="Quicksand"/>
                <a:cs typeface="Quicksand"/>
                <a:sym typeface="Quicksand"/>
              </a:rPr>
              <a:t> instance (we won’t debug your code)</a:t>
            </a:r>
            <a:endParaRPr dirty="0"/>
          </a:p>
        </p:txBody>
      </p:sp>
      <p:sp>
        <p:nvSpPr>
          <p:cNvPr id="137" name="Google Shape;137;p5"/>
          <p:cNvSpPr txBox="1"/>
          <p:nvPr/>
        </p:nvSpPr>
        <p:spPr>
          <a:xfrm>
            <a:off x="626000" y="1766966"/>
            <a:ext cx="4479042" cy="29854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COURSE WEBSITE</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The course website is on Blackboard – I assume you have looked at it by this point (if you aren’t enrolled in the site, let me know)</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You will submit all assignments and receive relevant course announcements via that site. </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I will post lecture materials and in-class exercises / examples via the GitHub Repository linked on Blackboard.</a:t>
            </a:r>
            <a:endParaRPr dirty="0"/>
          </a:p>
          <a:p>
            <a:pPr marL="0" marR="0" lvl="0" indent="0" algn="l" rtl="0">
              <a:spcBef>
                <a:spcPts val="0"/>
              </a:spcBef>
              <a:spcAft>
                <a:spcPts val="0"/>
              </a:spcAft>
              <a:buNone/>
            </a:pPr>
            <a:endParaRPr sz="1400" dirty="0">
              <a:solidFill>
                <a:schemeClr val="dk1"/>
              </a:solidFill>
              <a:latin typeface="Quicksand"/>
              <a:ea typeface="Quicksand"/>
              <a:cs typeface="Quicksand"/>
              <a:sym typeface="Quicksand"/>
            </a:endParaRPr>
          </a:p>
        </p:txBody>
      </p:sp>
      <p:pic>
        <p:nvPicPr>
          <p:cNvPr id="140" name="Google Shape;140;p5" descr="HOW TO GET STARTED WITH GITHUB(OPEN SOURCE)? | by Srimathi Jagadeesan |  hackgenius | Medium"/>
          <p:cNvPicPr preferRelativeResize="0"/>
          <p:nvPr/>
        </p:nvPicPr>
        <p:blipFill rotWithShape="1">
          <a:blip r:embed="rId3">
            <a:alphaModFix/>
          </a:blip>
          <a:srcRect/>
          <a:stretch/>
        </p:blipFill>
        <p:spPr>
          <a:xfrm>
            <a:off x="2352915" y="4920867"/>
            <a:ext cx="1566011" cy="1536996"/>
          </a:xfrm>
          <a:prstGeom prst="rect">
            <a:avLst/>
          </a:prstGeom>
          <a:noFill/>
          <a:ln>
            <a:noFill/>
          </a:ln>
        </p:spPr>
      </p:pic>
      <p:pic>
        <p:nvPicPr>
          <p:cNvPr id="3" name="Picture 2">
            <a:extLst>
              <a:ext uri="{FF2B5EF4-FFF2-40B4-BE49-F238E27FC236}">
                <a16:creationId xmlns:a16="http://schemas.microsoft.com/office/drawing/2014/main" id="{2B03DD56-C4F1-9C3C-309C-06AC7C379A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5902" y="1879265"/>
            <a:ext cx="6510483" cy="24937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0" y="430785"/>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and Evaluation</a:t>
            </a:r>
            <a:endParaRPr dirty="0"/>
          </a:p>
        </p:txBody>
      </p:sp>
      <p:sp>
        <p:nvSpPr>
          <p:cNvPr id="149" name="Google Shape;149;p6"/>
          <p:cNvSpPr txBox="1"/>
          <p:nvPr/>
        </p:nvSpPr>
        <p:spPr>
          <a:xfrm>
            <a:off x="739611" y="2383197"/>
            <a:ext cx="9377136"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INDIVIDUAL ASSIGNMENTS</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Two (2) assignments worth 30% of your final grade together (15% each)</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Due by 11:59pm on the date indicated in the course schedule – </a:t>
            </a:r>
            <a:br>
              <a:rPr lang="en-US" sz="1200" dirty="0">
                <a:solidFill>
                  <a:schemeClr val="dk1"/>
                </a:solidFill>
                <a:latin typeface="Quicksand"/>
                <a:ea typeface="Quicksand"/>
                <a:cs typeface="Quicksand"/>
                <a:sym typeface="Quicksand"/>
              </a:rPr>
            </a:br>
            <a:r>
              <a:rPr lang="en-US" sz="1200" b="1" dirty="0">
                <a:solidFill>
                  <a:schemeClr val="dk1"/>
                </a:solidFill>
                <a:latin typeface="Quicksand"/>
                <a:ea typeface="Quicksand"/>
                <a:cs typeface="Quicksand"/>
                <a:sym typeface="Quicksand"/>
              </a:rPr>
              <a:t>submit your </a:t>
            </a:r>
            <a:r>
              <a:rPr lang="en-US" sz="1200" b="1" dirty="0" err="1">
                <a:solidFill>
                  <a:schemeClr val="dk1"/>
                </a:solidFill>
                <a:latin typeface="Quicksand"/>
                <a:ea typeface="Quicksand"/>
                <a:cs typeface="Quicksand"/>
                <a:sym typeface="Quicksand"/>
              </a:rPr>
              <a:t>Jupyter</a:t>
            </a:r>
            <a:r>
              <a:rPr lang="en-US" sz="1200" b="1" dirty="0">
                <a:solidFill>
                  <a:schemeClr val="dk1"/>
                </a:solidFill>
                <a:latin typeface="Quicksand"/>
                <a:ea typeface="Quicksand"/>
                <a:cs typeface="Quicksand"/>
                <a:sym typeface="Quicksand"/>
              </a:rPr>
              <a:t> (</a:t>
            </a:r>
            <a:r>
              <a:rPr lang="en-US" sz="1200" b="1" dirty="0" err="1">
                <a:solidFill>
                  <a:schemeClr val="dk1"/>
                </a:solidFill>
                <a:latin typeface="Quicksand"/>
                <a:ea typeface="Quicksand"/>
                <a:cs typeface="Quicksand"/>
                <a:sym typeface="Quicksand"/>
              </a:rPr>
              <a:t>Colab</a:t>
            </a:r>
            <a:r>
              <a:rPr lang="en-US" sz="1200" b="1" dirty="0">
                <a:solidFill>
                  <a:schemeClr val="dk1"/>
                </a:solidFill>
                <a:latin typeface="Quicksand"/>
                <a:ea typeface="Quicksand"/>
                <a:cs typeface="Quicksand"/>
                <a:sym typeface="Quicksand"/>
              </a:rPr>
              <a:t>) Notebook file via Blackboard (submit the actual file with code, </a:t>
            </a:r>
            <a:r>
              <a:rPr lang="en-US" sz="1200" b="1" i="1" dirty="0">
                <a:solidFill>
                  <a:schemeClr val="dk1"/>
                </a:solidFill>
                <a:latin typeface="Quicksand"/>
                <a:ea typeface="Quicksand"/>
                <a:cs typeface="Quicksand"/>
                <a:sym typeface="Quicksand"/>
              </a:rPr>
              <a:t>not</a:t>
            </a:r>
            <a:r>
              <a:rPr lang="en-US" sz="1200" b="1" dirty="0">
                <a:solidFill>
                  <a:schemeClr val="dk1"/>
                </a:solidFill>
                <a:latin typeface="Quicksand"/>
                <a:ea typeface="Quicksand"/>
                <a:cs typeface="Quicksand"/>
                <a:sym typeface="Quicksand"/>
              </a:rPr>
              <a:t> a link to your notebook). </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Late submissions will result in grade deductions, per the syllabus.</a:t>
            </a:r>
            <a:endParaRPr dirty="0"/>
          </a:p>
        </p:txBody>
      </p:sp>
      <p:sp>
        <p:nvSpPr>
          <p:cNvPr id="151" name="Google Shape;151;p6"/>
          <p:cNvSpPr txBox="1"/>
          <p:nvPr/>
        </p:nvSpPr>
        <p:spPr>
          <a:xfrm>
            <a:off x="739611" y="4699895"/>
            <a:ext cx="9377136" cy="16619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GROUP PROJECT </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The final project (worth 30% of your final grade) is a hands-on implementation driven by you.</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You will work in groups of at least three but no more than four students to implement a neural network-based predictive model that addresses a practical problem of interest to you! You must source a dataset (</a:t>
            </a:r>
            <a:r>
              <a:rPr lang="en-US" sz="1200" b="1" i="1" u="sng" dirty="0">
                <a:solidFill>
                  <a:schemeClr val="dk1"/>
                </a:solidFill>
                <a:latin typeface="Quicksand"/>
                <a:ea typeface="Quicksand"/>
                <a:cs typeface="Quicksand"/>
                <a:sym typeface="Quicksand"/>
              </a:rPr>
              <a:t>not</a:t>
            </a:r>
            <a:r>
              <a:rPr lang="en-US" sz="1200" dirty="0">
                <a:solidFill>
                  <a:schemeClr val="dk1"/>
                </a:solidFill>
                <a:latin typeface="Quicksand"/>
                <a:ea typeface="Quicksand"/>
                <a:cs typeface="Quicksand"/>
                <a:sym typeface="Quicksand"/>
              </a:rPr>
              <a:t> from Kaggle), motivate the prediction problem (explain why it’s practically relevant), and then implement your model. Your goal is to make a useful project for you!</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Deliverables include a project proposal, a mandatory mid-point check-in meeting with me to ensure you are on track, submission of final code and slides, a Medium-style blog post (40%), and a final presentation (50%) made during the last week of class.</a:t>
            </a:r>
            <a:endParaRPr dirty="0"/>
          </a:p>
        </p:txBody>
      </p:sp>
      <p:sp>
        <p:nvSpPr>
          <p:cNvPr id="3" name="Google Shape;149;p6">
            <a:extLst>
              <a:ext uri="{FF2B5EF4-FFF2-40B4-BE49-F238E27FC236}">
                <a16:creationId xmlns:a16="http://schemas.microsoft.com/office/drawing/2014/main" id="{57B46E73-85CF-46E3-EF68-73AC5E617CBE}"/>
              </a:ext>
            </a:extLst>
          </p:cNvPr>
          <p:cNvSpPr txBox="1"/>
          <p:nvPr/>
        </p:nvSpPr>
        <p:spPr>
          <a:xfrm>
            <a:off x="739610" y="4133062"/>
            <a:ext cx="10589449"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QUIZZES</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We will have 4-6 in-class, timed, paper and pencil quizzes. collectively worth 15% of your final grade).  </a:t>
            </a:r>
          </a:p>
        </p:txBody>
      </p:sp>
      <p:sp>
        <p:nvSpPr>
          <p:cNvPr id="2" name="Google Shape;149;p6">
            <a:extLst>
              <a:ext uri="{FF2B5EF4-FFF2-40B4-BE49-F238E27FC236}">
                <a16:creationId xmlns:a16="http://schemas.microsoft.com/office/drawing/2014/main" id="{992F8659-DE2E-549D-15E8-3ED5B2955262}"/>
              </a:ext>
            </a:extLst>
          </p:cNvPr>
          <p:cNvSpPr txBox="1"/>
          <p:nvPr/>
        </p:nvSpPr>
        <p:spPr>
          <a:xfrm>
            <a:off x="739611" y="1696252"/>
            <a:ext cx="9377136"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PARTICIPATION / ATTENDANCE</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Regular attendance and participation will be worth 15% of your final grade.</a:t>
            </a:r>
            <a:endParaRPr dirty="0"/>
          </a:p>
        </p:txBody>
      </p:sp>
      <p:pic>
        <p:nvPicPr>
          <p:cNvPr id="4" name="Picture 3">
            <a:extLst>
              <a:ext uri="{FF2B5EF4-FFF2-40B4-BE49-F238E27FC236}">
                <a16:creationId xmlns:a16="http://schemas.microsoft.com/office/drawing/2014/main" id="{0191F38C-49FA-929E-5A14-C19D11EE4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0957" y="681595"/>
            <a:ext cx="5077690" cy="1345040"/>
          </a:xfrm>
          <a:prstGeom prst="rect">
            <a:avLst/>
          </a:prstGeom>
        </p:spPr>
      </p:pic>
      <p:sp>
        <p:nvSpPr>
          <p:cNvPr id="5" name="Google Shape;149;p6">
            <a:extLst>
              <a:ext uri="{FF2B5EF4-FFF2-40B4-BE49-F238E27FC236}">
                <a16:creationId xmlns:a16="http://schemas.microsoft.com/office/drawing/2014/main" id="{0188680A-389D-FF7A-D12B-207052C03837}"/>
              </a:ext>
            </a:extLst>
          </p:cNvPr>
          <p:cNvSpPr txBox="1"/>
          <p:nvPr/>
        </p:nvSpPr>
        <p:spPr>
          <a:xfrm>
            <a:off x="739611" y="3535935"/>
            <a:ext cx="10019433"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CASE WRITE-UP</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We will discuss the AI Wars case in class, and your submitted individual responses to case questions will be worth 10% of your final grade.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 Textbook</a:t>
            </a:r>
            <a:endParaRPr/>
          </a:p>
        </p:txBody>
      </p:sp>
      <p:sp>
        <p:nvSpPr>
          <p:cNvPr id="158" name="Google Shape;158;p7"/>
          <p:cNvSpPr txBox="1"/>
          <p:nvPr/>
        </p:nvSpPr>
        <p:spPr>
          <a:xfrm>
            <a:off x="3047143" y="5070733"/>
            <a:ext cx="60977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12121"/>
                </a:solidFill>
                <a:latin typeface="Garamond"/>
                <a:ea typeface="Garamond"/>
                <a:cs typeface="Garamond"/>
                <a:sym typeface="Garamond"/>
              </a:rPr>
              <a:t>Chollet, François. (2021). </a:t>
            </a:r>
            <a:r>
              <a:rPr lang="en-US" sz="1800" i="1">
                <a:solidFill>
                  <a:srgbClr val="212121"/>
                </a:solidFill>
                <a:latin typeface="Garamond"/>
                <a:ea typeface="Garamond"/>
                <a:cs typeface="Garamond"/>
                <a:sym typeface="Garamond"/>
              </a:rPr>
              <a:t>Deep Learning with Python (2</a:t>
            </a:r>
            <a:r>
              <a:rPr lang="en-US" sz="800" i="1">
                <a:solidFill>
                  <a:srgbClr val="212121"/>
                </a:solidFill>
                <a:latin typeface="Garamond"/>
                <a:ea typeface="Garamond"/>
                <a:cs typeface="Garamond"/>
                <a:sym typeface="Garamond"/>
              </a:rPr>
              <a:t>nd </a:t>
            </a:r>
            <a:r>
              <a:rPr lang="en-US" sz="1800" i="1">
                <a:solidFill>
                  <a:srgbClr val="212121"/>
                </a:solidFill>
                <a:latin typeface="Garamond"/>
                <a:ea typeface="Garamond"/>
                <a:cs typeface="Garamond"/>
                <a:sym typeface="Garamond"/>
              </a:rPr>
              <a:t>Edition)</a:t>
            </a:r>
            <a:r>
              <a:rPr lang="en-US" sz="1800">
                <a:solidFill>
                  <a:srgbClr val="212121"/>
                </a:solidFill>
                <a:latin typeface="Garamond"/>
                <a:ea typeface="Garamond"/>
                <a:cs typeface="Garamond"/>
                <a:sym typeface="Garamond"/>
              </a:rPr>
              <a:t>. Manning Publications Co. </a:t>
            </a:r>
            <a:r>
              <a:rPr lang="en-US" sz="1800" b="1">
                <a:solidFill>
                  <a:schemeClr val="dk1"/>
                </a:solidFill>
                <a:latin typeface="Garamond"/>
                <a:ea typeface="Garamond"/>
                <a:cs typeface="Garamond"/>
                <a:sym typeface="Garamond"/>
              </a:rPr>
              <a:t>ISBN-13: 978-1617296864. </a:t>
            </a:r>
            <a:r>
              <a:rPr lang="en-US" sz="1800">
                <a:solidFill>
                  <a:srgbClr val="0000FF"/>
                </a:solidFill>
                <a:latin typeface="Garamond"/>
                <a:ea typeface="Garamond"/>
                <a:cs typeface="Garamond"/>
                <a:sym typeface="Garamond"/>
              </a:rPr>
              <a:t>https://www.manning.com/books/deep-learning-with-python- second-edition </a:t>
            </a:r>
            <a:endParaRPr sz="1800">
              <a:solidFill>
                <a:schemeClr val="dk1"/>
              </a:solidFill>
              <a:latin typeface="Calibri"/>
              <a:ea typeface="Calibri"/>
              <a:cs typeface="Calibri"/>
              <a:sym typeface="Calibri"/>
            </a:endParaRPr>
          </a:p>
        </p:txBody>
      </p:sp>
      <p:pic>
        <p:nvPicPr>
          <p:cNvPr id="159" name="Google Shape;159;p7"/>
          <p:cNvPicPr preferRelativeResize="0"/>
          <p:nvPr/>
        </p:nvPicPr>
        <p:blipFill rotWithShape="1">
          <a:blip r:embed="rId3">
            <a:alphaModFix/>
          </a:blip>
          <a:srcRect/>
          <a:stretch/>
        </p:blipFill>
        <p:spPr>
          <a:xfrm>
            <a:off x="4797187" y="1807786"/>
            <a:ext cx="2597623" cy="29654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Required Software</a:t>
            </a:r>
            <a:endParaRPr/>
          </a:p>
        </p:txBody>
      </p:sp>
      <p:sp>
        <p:nvSpPr>
          <p:cNvPr id="165" name="Google Shape;165;p8"/>
          <p:cNvSpPr txBox="1"/>
          <p:nvPr/>
        </p:nvSpPr>
        <p:spPr>
          <a:xfrm>
            <a:off x="766295" y="1751910"/>
            <a:ext cx="6279904" cy="29238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Quicksand"/>
                <a:ea typeface="Quicksand"/>
                <a:cs typeface="Quicksand"/>
                <a:sym typeface="Quicksand"/>
              </a:rPr>
              <a:t>SOFTWARE CONFIGURATION</a:t>
            </a:r>
            <a:endParaRPr dirty="0"/>
          </a:p>
          <a:p>
            <a:pPr marL="171450" marR="0" lvl="0" indent="-69850" algn="l" rtl="0">
              <a:spcBef>
                <a:spcPts val="0"/>
              </a:spcBef>
              <a:spcAft>
                <a:spcPts val="0"/>
              </a:spcAft>
              <a:buClr>
                <a:schemeClr val="dk1"/>
              </a:buClr>
              <a:buSzPts val="1600"/>
              <a:buFont typeface="Arial"/>
              <a:buNone/>
            </a:pPr>
            <a:endParaRPr sz="16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probably want to use your BU Google account credentials. </a:t>
            </a:r>
            <a:endParaRPr dirty="0"/>
          </a:p>
          <a:p>
            <a:pPr marL="0" marR="0" lvl="0" indent="0" algn="l" rtl="0">
              <a:spcBef>
                <a:spcPts val="0"/>
              </a:spcBef>
              <a:spcAft>
                <a:spcPts val="0"/>
              </a:spcAft>
              <a:buNone/>
            </a:pPr>
            <a:endParaRPr sz="16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may need to resort to local Python or some other virtual machine setup when it comes to your final project, depending on the scale of your data / problem. Note that the TA and I cannot provide technical support for your personal implementation.</a:t>
            </a:r>
            <a:endParaRPr dirty="0"/>
          </a:p>
        </p:txBody>
      </p:sp>
      <p:pic>
        <p:nvPicPr>
          <p:cNvPr id="166" name="Google Shape;166;p8" descr="Use Google Colab for Deep Learning and Machine Learning Models"/>
          <p:cNvPicPr preferRelativeResize="0"/>
          <p:nvPr/>
        </p:nvPicPr>
        <p:blipFill rotWithShape="1">
          <a:blip r:embed="rId4">
            <a:alphaModFix/>
          </a:blip>
          <a:srcRect/>
          <a:stretch/>
        </p:blipFill>
        <p:spPr>
          <a:xfrm>
            <a:off x="8349700" y="1751910"/>
            <a:ext cx="2888129" cy="2185214"/>
          </a:xfrm>
          <a:prstGeom prst="rect">
            <a:avLst/>
          </a:prstGeom>
          <a:noFill/>
          <a:ln>
            <a:noFill/>
          </a:ln>
          <a:effectLst>
            <a:outerShdw blurRad="292100" dist="139700" dir="2700000" algn="tl" rotWithShape="0">
              <a:srgbClr val="333333">
                <a:alpha val="64705"/>
              </a:srgbClr>
            </a:outerShdw>
          </a:effectLst>
        </p:spPr>
      </p:pic>
      <p:pic>
        <p:nvPicPr>
          <p:cNvPr id="167" name="Google Shape;167;p8" descr="Python (programming language) - Wikipedia"/>
          <p:cNvPicPr preferRelativeResize="0"/>
          <p:nvPr/>
        </p:nvPicPr>
        <p:blipFill rotWithShape="1">
          <a:blip r:embed="rId5">
            <a:alphaModFix/>
          </a:blip>
          <a:srcRect/>
          <a:stretch/>
        </p:blipFill>
        <p:spPr>
          <a:xfrm>
            <a:off x="2204925" y="4866530"/>
            <a:ext cx="1701321" cy="1701321"/>
          </a:xfrm>
          <a:prstGeom prst="rect">
            <a:avLst/>
          </a:prstGeom>
          <a:noFill/>
          <a:ln>
            <a:noFill/>
          </a:ln>
        </p:spPr>
      </p:pic>
      <p:pic>
        <p:nvPicPr>
          <p:cNvPr id="168" name="Google Shape;168;p8" descr="keras tensorflow python - Cheap Online Shopping -"/>
          <p:cNvPicPr preferRelativeResize="0"/>
          <p:nvPr/>
        </p:nvPicPr>
        <p:blipFill rotWithShape="1">
          <a:blip r:embed="rId6">
            <a:alphaModFix/>
          </a:blip>
          <a:srcRect/>
          <a:stretch/>
        </p:blipFill>
        <p:spPr>
          <a:xfrm>
            <a:off x="4878404" y="4339877"/>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7">
            <a:alphaModFix/>
          </a:blip>
          <a:srcRect/>
          <a:stretch/>
        </p:blipFill>
        <p:spPr>
          <a:xfrm>
            <a:off x="8120227" y="5199039"/>
            <a:ext cx="3410263" cy="923330"/>
          </a:xfrm>
          <a:prstGeom prst="rect">
            <a:avLst/>
          </a:prstGeom>
          <a:noFill/>
          <a:ln>
            <a:noFill/>
          </a:ln>
        </p:spPr>
      </p:pic>
      <p:cxnSp>
        <p:nvCxnSpPr>
          <p:cNvPr id="170" name="Google Shape;170;p8"/>
          <p:cNvCxnSpPr/>
          <p:nvPr/>
        </p:nvCxnSpPr>
        <p:spPr>
          <a:xfrm>
            <a:off x="8507002" y="519903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507001" y="5199039"/>
            <a:ext cx="2589089" cy="923330"/>
          </a:xfrm>
          <a:prstGeom prst="straightConnector1">
            <a:avLst/>
          </a:prstGeom>
          <a:noFill/>
          <a:ln w="38100" cap="flat" cmpd="sng">
            <a:solidFill>
              <a:srgbClr val="FF0000"/>
            </a:solidFill>
            <a:prstDash val="solid"/>
            <a:miter lim="800000"/>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1560</Words>
  <Application>Microsoft Macintosh PowerPoint</Application>
  <PresentationFormat>Widescreen</PresentationFormat>
  <Paragraphs>161</Paragraphs>
  <Slides>39</Slides>
  <Notes>38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Economica</vt:lpstr>
      <vt:lpstr>Calibri</vt:lpstr>
      <vt:lpstr>Quicksand</vt:lpstr>
      <vt:lpstr>Garamond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10</cp:revision>
  <dcterms:created xsi:type="dcterms:W3CDTF">2019-12-28T13:51:56Z</dcterms:created>
  <dcterms:modified xsi:type="dcterms:W3CDTF">2025-03-16T19:01:37Z</dcterms:modified>
</cp:coreProperties>
</file>